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2" r:id="rId12"/>
    <p:sldId id="271" r:id="rId13"/>
    <p:sldId id="265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99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4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309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6505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868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335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63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1193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91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6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7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618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68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9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6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92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617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9C33798-CF12-4F9E-BFC8-EF04E4D58415}" type="datetimeFigureOut">
              <a:rPr lang="en-US" smtClean="0"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2760D7-E66F-49BC-B42D-0FBFE8B42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91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feinthefastlane.com/minor-burns-in-the-emergency-department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A7C3D-2226-4B96-85BA-0B156C2005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Burns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E9FB9-BB11-4C19-953C-FA4BC907D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Diagnosis, Treatment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1256848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EE3DA-FF1F-4B9A-9315-E7511372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2525E-78D9-4BE2-9962-F6A4D445A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 3</a:t>
            </a:r>
            <a:r>
              <a:rPr lang="en-US" baseline="30000" dirty="0"/>
              <a:t>rd</a:t>
            </a:r>
            <a:r>
              <a:rPr lang="en-US" dirty="0"/>
              <a:t> degree burns with full thickness involvement of the trunk may require escharotomies to eliminate respiratory constriction related to the burn wound itself</a:t>
            </a:r>
          </a:p>
        </p:txBody>
      </p:sp>
    </p:spTree>
    <p:extLst>
      <p:ext uri="{BB962C8B-B14F-4D97-AF65-F5344CB8AC3E}">
        <p14:creationId xmlns:p14="http://schemas.microsoft.com/office/powerpoint/2010/main" val="496995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90D8D-062E-4C93-8F54-A3BE749A0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BurnS</a:t>
            </a:r>
            <a:r>
              <a:rPr lang="en-US" dirty="0"/>
              <a:t> - Treatment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67B4F-8CA3-4024-AF0D-05B3891E9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 and secure the airway first</a:t>
            </a:r>
          </a:p>
          <a:p>
            <a:r>
              <a:rPr lang="en-US" dirty="0"/>
              <a:t>Stop the burning process</a:t>
            </a:r>
          </a:p>
          <a:p>
            <a:r>
              <a:rPr lang="en-US" dirty="0"/>
              <a:t>Protect the skin </a:t>
            </a:r>
          </a:p>
          <a:p>
            <a:r>
              <a:rPr lang="en-US" dirty="0"/>
              <a:t>Airway, Breathing and Circulation</a:t>
            </a:r>
          </a:p>
        </p:txBody>
      </p:sp>
    </p:spTree>
    <p:extLst>
      <p:ext uri="{BB962C8B-B14F-4D97-AF65-F5344CB8AC3E}">
        <p14:creationId xmlns:p14="http://schemas.microsoft.com/office/powerpoint/2010/main" val="244407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E5C94-C745-456D-9895-D0661CF6C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BurnS</a:t>
            </a:r>
            <a:r>
              <a:rPr lang="en-US" dirty="0"/>
              <a:t> - 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62986-F65F-45F5-A723-507FC9137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Compartment Syndrome</a:t>
            </a:r>
          </a:p>
          <a:p>
            <a:r>
              <a:rPr lang="en-US" dirty="0"/>
              <a:t>Pain out of proportion to the physical findings</a:t>
            </a:r>
          </a:p>
          <a:p>
            <a:r>
              <a:rPr lang="en-US" dirty="0"/>
              <a:t>Pain on passive stretch</a:t>
            </a:r>
          </a:p>
          <a:p>
            <a:r>
              <a:rPr lang="en-US" dirty="0"/>
              <a:t>Compromised perfusion</a:t>
            </a:r>
          </a:p>
          <a:p>
            <a:r>
              <a:rPr lang="en-US" dirty="0"/>
              <a:t>Fasciotomy can be limb saving</a:t>
            </a:r>
          </a:p>
          <a:p>
            <a:r>
              <a:rPr lang="en-US" dirty="0"/>
              <a:t>Always remember to check for myoglobinuria and hydrate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85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DA7E-C962-477B-965D-ADE38900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07A8-7992-46C0-9AA9-06D51DAB01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Early Skin grafting may decrease the inflammatory response</a:t>
            </a:r>
          </a:p>
          <a:p>
            <a:r>
              <a:rPr lang="en-US" dirty="0"/>
              <a:t>Early enteral nutrition – to promote wound healing</a:t>
            </a:r>
          </a:p>
          <a:p>
            <a:r>
              <a:rPr lang="en-US" dirty="0"/>
              <a:t>Early beta-blockade – once resuscitation has been complete</a:t>
            </a:r>
          </a:p>
        </p:txBody>
      </p:sp>
    </p:spTree>
    <p:extLst>
      <p:ext uri="{BB962C8B-B14F-4D97-AF65-F5344CB8AC3E}">
        <p14:creationId xmlns:p14="http://schemas.microsoft.com/office/powerpoint/2010/main" val="748976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060EE-C608-4C14-8CB9-66C92CA31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Smoke Inhalation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7A7CC-8205-4BAC-9334-0105E7D50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 history is a burn sustained in a closed space</a:t>
            </a:r>
          </a:p>
          <a:p>
            <a:r>
              <a:rPr lang="en-US" dirty="0"/>
              <a:t>Singing of nasal hairs</a:t>
            </a:r>
          </a:p>
          <a:p>
            <a:r>
              <a:rPr lang="en-US" dirty="0"/>
              <a:t>Carbonaceous sputum</a:t>
            </a:r>
          </a:p>
          <a:p>
            <a:r>
              <a:rPr lang="en-US" dirty="0"/>
              <a:t>Early intubation is recommended before airway edema worsens</a:t>
            </a:r>
          </a:p>
        </p:txBody>
      </p:sp>
    </p:spTree>
    <p:extLst>
      <p:ext uri="{BB962C8B-B14F-4D97-AF65-F5344CB8AC3E}">
        <p14:creationId xmlns:p14="http://schemas.microsoft.com/office/powerpoint/2010/main" val="3107924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8735-4BA5-4968-8DC6-B9C2018E2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Smoke </a:t>
            </a:r>
            <a:r>
              <a:rPr lang="en-US" dirty="0" err="1"/>
              <a:t>INhalation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598598-E633-4E1A-ACF3-EFCBC5B576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consider carbon monoxide as part of the clinical picture.  Carboxyhemoglobin must be obtained and 100% oxygen can be used to facilitate resolution.  If severe clinical findings including coma, consider hyperbaric therapy.  </a:t>
            </a:r>
          </a:p>
        </p:txBody>
      </p:sp>
    </p:spTree>
    <p:extLst>
      <p:ext uri="{BB962C8B-B14F-4D97-AF65-F5344CB8AC3E}">
        <p14:creationId xmlns:p14="http://schemas.microsoft.com/office/powerpoint/2010/main" val="20344403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6C3BE-6BEC-45F1-926A-5AE907AA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Smoke Inhalation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7D5FB-F580-432A-BDDE-7A761415E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for nosocomial pneumonia</a:t>
            </a:r>
          </a:p>
          <a:p>
            <a:r>
              <a:rPr lang="en-US" dirty="0"/>
              <a:t>Treat with antibiotics if pneumonia suspected</a:t>
            </a:r>
          </a:p>
        </p:txBody>
      </p:sp>
    </p:spTree>
    <p:extLst>
      <p:ext uri="{BB962C8B-B14F-4D97-AF65-F5344CB8AC3E}">
        <p14:creationId xmlns:p14="http://schemas.microsoft.com/office/powerpoint/2010/main" val="1332105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44668-A8B0-4E02-A4E5-24165F70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-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CE70C-3DBC-44D9-9EE0-D5714CED2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Scald injuries involving small children can be prevented.</a:t>
            </a:r>
          </a:p>
          <a:p>
            <a:r>
              <a:rPr lang="en-US" dirty="0"/>
              <a:t>Do not leave children unattended in the kitchen</a:t>
            </a:r>
          </a:p>
          <a:p>
            <a:r>
              <a:rPr lang="en-US" dirty="0"/>
              <a:t>Do not allow children to go near counters or open flames</a:t>
            </a:r>
          </a:p>
          <a:p>
            <a:r>
              <a:rPr lang="en-US" dirty="0"/>
              <a:t>Do not allow children to climb up onto counters to get anything</a:t>
            </a:r>
          </a:p>
          <a:p>
            <a:r>
              <a:rPr lang="en-US" dirty="0"/>
              <a:t>Do not leave children alone in the bathtub with the water running</a:t>
            </a:r>
          </a:p>
          <a:p>
            <a:r>
              <a:rPr lang="en-US" dirty="0"/>
              <a:t>Always check the temperature of bath water before allowing a child to enter the tub.</a:t>
            </a:r>
          </a:p>
        </p:txBody>
      </p:sp>
    </p:spTree>
    <p:extLst>
      <p:ext uri="{BB962C8B-B14F-4D97-AF65-F5344CB8AC3E}">
        <p14:creationId xmlns:p14="http://schemas.microsoft.com/office/powerpoint/2010/main" val="170108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FA3A-ED30-42C8-8C07-B7C8286D6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-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ADA0-4A13-416C-AA50-64B2E6DFE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smoke in bed</a:t>
            </a:r>
          </a:p>
          <a:p>
            <a:r>
              <a:rPr lang="en-US" dirty="0"/>
              <a:t>Have home functioning smoke detectors</a:t>
            </a:r>
          </a:p>
          <a:p>
            <a:r>
              <a:rPr lang="en-US" dirty="0"/>
              <a:t>Do not leave open flames on the stove.</a:t>
            </a:r>
          </a:p>
          <a:p>
            <a:r>
              <a:rPr lang="en-US" dirty="0"/>
              <a:t>Turn off all ranges when not in use</a:t>
            </a:r>
          </a:p>
          <a:p>
            <a:r>
              <a:rPr lang="en-US" dirty="0"/>
              <a:t>Do not allow children to get into or use microwave devices</a:t>
            </a:r>
          </a:p>
          <a:p>
            <a:r>
              <a:rPr lang="en-US" dirty="0"/>
              <a:t>Do not allow children to place their heads or any other part of the bodies into a stove.  </a:t>
            </a:r>
          </a:p>
          <a:p>
            <a:r>
              <a:rPr lang="en-US" dirty="0"/>
              <a:t>Teach burn prevention in school and at home</a:t>
            </a:r>
          </a:p>
        </p:txBody>
      </p:sp>
    </p:spTree>
    <p:extLst>
      <p:ext uri="{BB962C8B-B14F-4D97-AF65-F5344CB8AC3E}">
        <p14:creationId xmlns:p14="http://schemas.microsoft.com/office/powerpoint/2010/main" val="66893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66B89-A90E-47D2-B6BA-8E85F71B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- Epidemiology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74E16-5EBA-4C57-AA37-9D350B098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burden</a:t>
            </a:r>
          </a:p>
          <a:p>
            <a:r>
              <a:rPr lang="en-US" dirty="0"/>
              <a:t>Worldwide burden</a:t>
            </a:r>
          </a:p>
          <a:p>
            <a:r>
              <a:rPr lang="en-US" dirty="0"/>
              <a:t>Importance of Burn Centers</a:t>
            </a:r>
          </a:p>
          <a:p>
            <a:r>
              <a:rPr lang="en-US" dirty="0"/>
              <a:t>Prevention </a:t>
            </a:r>
            <a:r>
              <a:rPr lang="en-US"/>
              <a:t>is critical </a:t>
            </a:r>
          </a:p>
        </p:txBody>
      </p:sp>
    </p:spTree>
    <p:extLst>
      <p:ext uri="{BB962C8B-B14F-4D97-AF65-F5344CB8AC3E}">
        <p14:creationId xmlns:p14="http://schemas.microsoft.com/office/powerpoint/2010/main" val="153513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1ACD2-3D48-4E3F-B8FA-2E3AFEFA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C2F6BA4-F012-4503-80C6-7FE455544F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74763" y="1911350"/>
            <a:ext cx="4762500" cy="2857500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D3CFA2-DFA6-4D6E-99DC-AEDC718D1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Diagnosis, Treatment and Prevention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D8A5D4-DE32-4AE1-963A-1F14E819D029}"/>
              </a:ext>
            </a:extLst>
          </p:cNvPr>
          <p:cNvSpPr txBox="1"/>
          <p:nvPr/>
        </p:nvSpPr>
        <p:spPr>
          <a:xfrm>
            <a:off x="1274763" y="4768850"/>
            <a:ext cx="4762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lifeinthefastlane.com/minor-burns-in-the-emergency-department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31139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F378D-BDB7-494A-BB17-BC53DC458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– The spectrum of Injury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A2195-951F-44E6-B9EA-312C9AEEF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Flame burns</a:t>
            </a:r>
          </a:p>
          <a:p>
            <a:r>
              <a:rPr lang="en-US" dirty="0"/>
              <a:t>Liquid burns – scalds, immersion injuries</a:t>
            </a:r>
          </a:p>
          <a:p>
            <a:r>
              <a:rPr lang="en-US" dirty="0"/>
              <a:t>Inhalation Burns – closed space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48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FB24F-2384-4A87-9CB8-674F61A60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F5C56-D559-446E-A51D-6346D4C9D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degree – epidermis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degree – dermis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degree  - deep to dermis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FA3A3D-F0AC-47DB-ADB4-AE73CECBB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Degree of Injury</a:t>
            </a:r>
          </a:p>
        </p:txBody>
      </p:sp>
    </p:spTree>
    <p:extLst>
      <p:ext uri="{BB962C8B-B14F-4D97-AF65-F5344CB8AC3E}">
        <p14:creationId xmlns:p14="http://schemas.microsoft.com/office/powerpoint/2010/main" val="916090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03F7D-FD2D-45CD-AE26-D52D9B4CD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– defining the Injury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64152-C04C-4DEB-8186-B0B54A6C7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 of Nines – Clinical aid to help determine the extent of the burn injury -  18% trunk front  18% trunk back, 9% each arm, 18% for each leg, 9% head, 1% for scrotum</a:t>
            </a:r>
          </a:p>
        </p:txBody>
      </p:sp>
    </p:spTree>
    <p:extLst>
      <p:ext uri="{BB962C8B-B14F-4D97-AF65-F5344CB8AC3E}">
        <p14:creationId xmlns:p14="http://schemas.microsoft.com/office/powerpoint/2010/main" val="1229119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D622F-A41F-4E71-8922-89C4EC153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– Diagnosis, Treatment and Prevention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B11A7-6704-4683-A05A-B117631609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                             Burns requiring admission </a:t>
            </a:r>
          </a:p>
          <a:p>
            <a:r>
              <a:rPr lang="en-US" dirty="0"/>
              <a:t>Burns to hands, feet, face, perineum, scrotum</a:t>
            </a:r>
          </a:p>
          <a:p>
            <a:r>
              <a:rPr lang="en-US" dirty="0"/>
              <a:t>Electrical burns</a:t>
            </a:r>
          </a:p>
          <a:p>
            <a:r>
              <a:rPr lang="en-US" dirty="0"/>
              <a:t>Chemical Burns</a:t>
            </a:r>
          </a:p>
          <a:p>
            <a:r>
              <a:rPr lang="en-US" dirty="0"/>
              <a:t>Burns greater than 10%BSA</a:t>
            </a:r>
          </a:p>
          <a:p>
            <a:r>
              <a:rPr lang="en-US" dirty="0"/>
              <a:t>Burns in the setting of blunt truncal trauma (associated injuries)</a:t>
            </a:r>
          </a:p>
          <a:p>
            <a:r>
              <a:rPr lang="en-US" dirty="0"/>
              <a:t>Pediatric Burns</a:t>
            </a:r>
          </a:p>
          <a:p>
            <a:r>
              <a:rPr lang="en-US" dirty="0"/>
              <a:t>Inhalation Injuries</a:t>
            </a:r>
          </a:p>
          <a:p>
            <a:pPr marL="0" indent="0">
              <a:buNone/>
            </a:pPr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465164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4610E-617B-4543-9343-04251B387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69F6C-298E-4E0B-859C-8C0568370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Fluid Resuscitation in Burns</a:t>
            </a:r>
          </a:p>
          <a:p>
            <a:pPr marL="0" indent="0">
              <a:buNone/>
            </a:pPr>
            <a:r>
              <a:rPr lang="en-US" dirty="0"/>
              <a:t>     2cc/kg/%BSA – Give ½ requirement in 8 </a:t>
            </a:r>
            <a:r>
              <a:rPr lang="en-US" dirty="0" err="1"/>
              <a:t>hrs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Monitor resuscitation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6EE46E-A67D-45CC-ADE1-15BDD3CB9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Diagnosis, Treatment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319254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6E4A9-A84F-4291-A9CB-B5876088A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241AF-354F-41FD-AA29-80F1DEB22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half of the estimated deficit in the first 8 hours.  Monitor urine output and usual cardiovascular parameters of resuscitation.</a:t>
            </a:r>
          </a:p>
          <a:p>
            <a:r>
              <a:rPr lang="en-US" dirty="0"/>
              <a:t>For electrical burns use 4cc/kg/%BSA burn</a:t>
            </a:r>
          </a:p>
        </p:txBody>
      </p:sp>
    </p:spTree>
    <p:extLst>
      <p:ext uri="{BB962C8B-B14F-4D97-AF65-F5344CB8AC3E}">
        <p14:creationId xmlns:p14="http://schemas.microsoft.com/office/powerpoint/2010/main" val="313186845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68</TotalTime>
  <Words>552</Words>
  <Application>Microsoft Office PowerPoint</Application>
  <PresentationFormat>Widescreen</PresentationFormat>
  <Paragraphs>82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3</vt:lpstr>
      <vt:lpstr>Slice</vt:lpstr>
      <vt:lpstr>Burns </vt:lpstr>
      <vt:lpstr>Burns - Epidemiology</vt:lpstr>
      <vt:lpstr>Burns</vt:lpstr>
      <vt:lpstr>Burns – The spectrum of Injury</vt:lpstr>
      <vt:lpstr>Burns</vt:lpstr>
      <vt:lpstr>Burns – defining the Injury</vt:lpstr>
      <vt:lpstr>Burns – Diagnosis, Treatment and Prevention</vt:lpstr>
      <vt:lpstr>Burns</vt:lpstr>
      <vt:lpstr>Burns</vt:lpstr>
      <vt:lpstr>Burns </vt:lpstr>
      <vt:lpstr>BurnS - Treatment</vt:lpstr>
      <vt:lpstr>BurnS - Complications</vt:lpstr>
      <vt:lpstr>Burns</vt:lpstr>
      <vt:lpstr>Smoke Inhalation</vt:lpstr>
      <vt:lpstr>Smoke INhalation</vt:lpstr>
      <vt:lpstr>Smoke Inhalation Continued</vt:lpstr>
      <vt:lpstr>Burns - Prevention</vt:lpstr>
      <vt:lpstr>Burns - Prevention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</dc:title>
  <dc:creator>Mark Walker</dc:creator>
  <cp:lastModifiedBy>Mark Walker</cp:lastModifiedBy>
  <cp:revision>8</cp:revision>
  <dcterms:created xsi:type="dcterms:W3CDTF">2020-03-08T19:31:43Z</dcterms:created>
  <dcterms:modified xsi:type="dcterms:W3CDTF">2020-03-08T21:29:11Z</dcterms:modified>
</cp:coreProperties>
</file>